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68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72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7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73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0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53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19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078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3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6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81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51EE-4ABA-4CA6-8D94-C2B63EF64A1A}" type="datetimeFigureOut">
              <a:rPr lang="it-IT" smtClean="0"/>
              <a:t>20/11/2017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E267-408D-488E-9B65-8431F1AD6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4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unimi.it/rsu/" TargetMode="External"/><Relationship Id="rId2" Type="http://schemas.openxmlformats.org/officeDocument/2006/relationships/hyperlink" Target="mailto:rsu@unimi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m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700216"/>
            <a:ext cx="9144000" cy="3188043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1600" b="1" dirty="0"/>
              <a:t>Rappresentanza Sindacale Unitaria (RSU)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600" b="1" dirty="0"/>
              <a:t>Università degli Studi di Milano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600" b="1" dirty="0"/>
              <a:t>Via F. del Perdono 7 – 20122 Milano</a:t>
            </a:r>
            <a:r>
              <a:rPr lang="it-IT" sz="1600" dirty="0"/>
              <a:t> </a:t>
            </a:r>
            <a:r>
              <a:rPr lang="it-IT" sz="1600" b="1" u="sng" dirty="0">
                <a:hlinkClick r:id="rId2"/>
              </a:rPr>
              <a:t>rsu@unimi.it</a:t>
            </a:r>
            <a:r>
              <a:rPr lang="it-IT" sz="1600" b="1" dirty="0"/>
              <a:t>  </a:t>
            </a:r>
            <a:r>
              <a:rPr lang="it-IT" sz="1600" b="1" u="sng" dirty="0">
                <a:hlinkClick r:id="rId3"/>
              </a:rPr>
              <a:t>http://users.unimi.it/rsu</a:t>
            </a:r>
            <a:r>
              <a:rPr lang="it-IT" sz="1600" b="1" u="sng" dirty="0" smtClean="0">
                <a:hlinkClick r:id="rId3"/>
              </a:rPr>
              <a:t>/</a:t>
            </a:r>
            <a:r>
              <a:rPr lang="it-IT" sz="1600" b="1" u="sng" dirty="0" smtClean="0"/>
              <a:t/>
            </a:r>
            <a:br>
              <a:rPr lang="it-IT" sz="1600" b="1" u="sng" dirty="0" smtClean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Trattativa sulle </a:t>
            </a:r>
            <a:r>
              <a:rPr lang="it-IT" sz="4400" dirty="0" err="1" smtClean="0"/>
              <a:t>Indennita’</a:t>
            </a:r>
            <a:r>
              <a:rPr lang="it-IT" sz="4400" dirty="0" smtClean="0"/>
              <a:t>:  di Posizione e </a:t>
            </a:r>
            <a:r>
              <a:rPr lang="it-IT" sz="4400" dirty="0" err="1" smtClean="0"/>
              <a:t>Responsabilita’</a:t>
            </a:r>
            <a:r>
              <a:rPr lang="it-IT" sz="4400" dirty="0" smtClean="0"/>
              <a:t>, Professionali ed Orarie (straordinario, disagiato, </a:t>
            </a:r>
            <a:r>
              <a:rPr lang="it-IT" sz="4400" dirty="0" err="1" smtClean="0"/>
              <a:t>etc</a:t>
            </a:r>
            <a:r>
              <a:rPr lang="it-IT" sz="4400" dirty="0" smtClean="0"/>
              <a:t>)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76583"/>
            <a:ext cx="9144000" cy="2397211"/>
          </a:xfrm>
        </p:spPr>
        <p:txBody>
          <a:bodyPr>
            <a:normAutofit fontScale="92500" lnSpcReduction="10000"/>
          </a:bodyPr>
          <a:lstStyle/>
          <a:p>
            <a:r>
              <a:rPr lang="it-IT" sz="3500" b="1" dirty="0">
                <a:solidFill>
                  <a:srgbClr val="FF0000"/>
                </a:solidFill>
              </a:rPr>
              <a:t>ASSEMBLEA GENERALE</a:t>
            </a:r>
            <a:br>
              <a:rPr lang="it-IT" sz="3500" b="1" dirty="0">
                <a:solidFill>
                  <a:srgbClr val="FF0000"/>
                </a:solidFill>
              </a:rPr>
            </a:br>
            <a:r>
              <a:rPr lang="it-IT" sz="3500" b="1" dirty="0">
                <a:solidFill>
                  <a:srgbClr val="FF0000"/>
                </a:solidFill>
              </a:rPr>
              <a:t>LUNEDI 20 novembre 2017</a:t>
            </a:r>
            <a:br>
              <a:rPr lang="it-IT" sz="3500" b="1" dirty="0">
                <a:solidFill>
                  <a:srgbClr val="FF0000"/>
                </a:solidFill>
              </a:rPr>
            </a:br>
            <a:r>
              <a:rPr lang="it-IT" sz="3500" b="1" dirty="0">
                <a:solidFill>
                  <a:srgbClr val="FF0000"/>
                </a:solidFill>
              </a:rPr>
              <a:t>dalle ore 13.30 alle 15.30</a:t>
            </a:r>
          </a:p>
          <a:p>
            <a:r>
              <a:rPr lang="it-IT" sz="3500" b="1" dirty="0">
                <a:solidFill>
                  <a:srgbClr val="FF0000"/>
                </a:solidFill>
              </a:rPr>
              <a:t>Via F. del Perdono, 3</a:t>
            </a:r>
          </a:p>
          <a:p>
            <a:r>
              <a:rPr lang="it-IT" sz="3500" b="1" dirty="0">
                <a:solidFill>
                  <a:srgbClr val="FF0000"/>
                </a:solidFill>
              </a:rPr>
              <a:t>AULA 113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73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SITUAZIONE VIGENTE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L’accordo vigente in materia di </a:t>
            </a:r>
            <a:r>
              <a:rPr lang="it-IT" dirty="0" err="1" smtClean="0"/>
              <a:t>indennita’</a:t>
            </a:r>
            <a:r>
              <a:rPr lang="it-IT" dirty="0" smtClean="0"/>
              <a:t> risale al 28 settembre 2007 consultabile sul sito </a:t>
            </a:r>
            <a:r>
              <a:rPr lang="it-IT" dirty="0" smtClean="0">
                <a:hlinkClick r:id="rId2"/>
              </a:rPr>
              <a:t>www.unimi.it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L’accordo vigente prevede tre tipologie di </a:t>
            </a:r>
            <a:r>
              <a:rPr lang="it-IT" dirty="0" err="1" smtClean="0"/>
              <a:t>indennita’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per posizione di </a:t>
            </a:r>
            <a:r>
              <a:rPr lang="it-IT" dirty="0" err="1" smtClean="0"/>
              <a:t>responsabilita’</a:t>
            </a:r>
            <a:r>
              <a:rPr lang="it-IT" dirty="0" smtClean="0"/>
              <a:t> (e per gli EP contiene 1/3 di retribuzione di risultato);</a:t>
            </a:r>
          </a:p>
          <a:p>
            <a:pPr>
              <a:buFontTx/>
              <a:buChar char="-"/>
            </a:pPr>
            <a:r>
              <a:rPr lang="it-IT" dirty="0" smtClean="0"/>
              <a:t>per funzioni specialistiche;</a:t>
            </a:r>
          </a:p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 err="1" smtClean="0"/>
              <a:t>indennita’</a:t>
            </a:r>
            <a:r>
              <a:rPr lang="it-IT" dirty="0" smtClean="0"/>
              <a:t> orarie (disagio, turno, </a:t>
            </a:r>
            <a:r>
              <a:rPr lang="it-IT" dirty="0" err="1" smtClean="0"/>
              <a:t>reperibilita’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58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Le attuali posizioni di </a:t>
            </a:r>
            <a:r>
              <a:rPr lang="it-IT" dirty="0" err="1" smtClean="0"/>
              <a:t>responsabilita’</a:t>
            </a:r>
            <a:r>
              <a:rPr lang="it-IT" dirty="0" smtClean="0"/>
              <a:t> sono «STATICHE», non soggette a valutazione periodica e con relativa retribuzione identica nel tempo.</a:t>
            </a:r>
          </a:p>
          <a:p>
            <a:pPr marL="0" indent="0">
              <a:buNone/>
            </a:pPr>
            <a:r>
              <a:rPr lang="it-IT" dirty="0" smtClean="0"/>
              <a:t>Il modello </a:t>
            </a:r>
            <a:r>
              <a:rPr lang="it-IT" dirty="0" err="1" smtClean="0"/>
              <a:t>e’</a:t>
            </a:r>
            <a:r>
              <a:rPr lang="it-IT" dirty="0" smtClean="0"/>
              <a:t> «POSIZIONALE»: ad una posizione corrisponde una ed una sola retribuzione.</a:t>
            </a:r>
          </a:p>
          <a:p>
            <a:pPr marL="0" indent="0">
              <a:buNone/>
            </a:pPr>
            <a:r>
              <a:rPr lang="it-IT" dirty="0" smtClean="0"/>
              <a:t>Idem per le funzioni specialistiche: poche funzioni specifiche identificate che danno luogo ad una retribuzione. A titolo di esempio: </a:t>
            </a:r>
            <a:r>
              <a:rPr lang="it-IT" dirty="0" err="1" smtClean="0"/>
              <a:t>respons</a:t>
            </a:r>
            <a:r>
              <a:rPr lang="it-IT" dirty="0" smtClean="0"/>
              <a:t>. Smaltimento rifiuti tossici, </a:t>
            </a:r>
            <a:r>
              <a:rPr lang="it-IT" dirty="0" err="1" smtClean="0"/>
              <a:t>respons</a:t>
            </a:r>
            <a:r>
              <a:rPr lang="it-IT" dirty="0" smtClean="0"/>
              <a:t>. Grandi apparecchiature scientifiche, etc.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4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LEGISLAZIONE MUTATA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Negli ultimi 10 anni </a:t>
            </a:r>
            <a:r>
              <a:rPr lang="it-IT" dirty="0" err="1" smtClean="0"/>
              <a:t>e’</a:t>
            </a:r>
            <a:r>
              <a:rPr lang="it-IT" dirty="0" smtClean="0"/>
              <a:t> mutata la legislazione, soprattutto per le università nei seguenti settori: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Didattica (legge Gelmini);</a:t>
            </a:r>
          </a:p>
          <a:p>
            <a:pPr>
              <a:buFontTx/>
              <a:buChar char="-"/>
            </a:pPr>
            <a:r>
              <a:rPr lang="it-IT" dirty="0" smtClean="0"/>
              <a:t>Contabile (diverse leggi di </a:t>
            </a:r>
            <a:r>
              <a:rPr lang="it-IT" dirty="0" err="1" smtClean="0"/>
              <a:t>stabilita’</a:t>
            </a:r>
            <a:r>
              <a:rPr lang="it-IT" dirty="0" smtClean="0"/>
              <a:t>) a titolo di es.: centrale acquisti;</a:t>
            </a:r>
          </a:p>
          <a:p>
            <a:pPr>
              <a:buFontTx/>
              <a:buChar char="-"/>
            </a:pPr>
            <a:r>
              <a:rPr lang="it-IT" dirty="0" smtClean="0"/>
              <a:t>Appalti;</a:t>
            </a:r>
          </a:p>
          <a:p>
            <a:pPr>
              <a:buFontTx/>
              <a:buChar char="-"/>
            </a:pPr>
            <a:r>
              <a:rPr lang="it-IT" dirty="0" smtClean="0"/>
              <a:t>Anticorruzione (turnazione di alcuni ruoli «sensibili»)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3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propone l’Amministrazione – 1^ </a:t>
            </a:r>
            <a:r>
              <a:rPr lang="it-IT" dirty="0" err="1" smtClean="0"/>
              <a:t>vers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 pari di molti altri atenei, l’Amministrazione intende adottare un modello di «pesature» dei ruoli di </a:t>
            </a:r>
            <a:r>
              <a:rPr lang="it-IT" dirty="0" err="1" smtClean="0"/>
              <a:t>responsabilita’</a:t>
            </a:r>
            <a:r>
              <a:rPr lang="it-IT" dirty="0" smtClean="0"/>
              <a:t> e di alcuni ruoli professionali (ex funzioni specialistiche) che danno luogo ad una retribuzione «VARIABILE».</a:t>
            </a:r>
          </a:p>
          <a:p>
            <a:r>
              <a:rPr lang="it-IT" dirty="0" smtClean="0"/>
              <a:t>La durata dell’attribuzione </a:t>
            </a:r>
            <a:r>
              <a:rPr lang="it-IT" dirty="0" err="1" smtClean="0"/>
              <a:t>e’</a:t>
            </a:r>
            <a:r>
              <a:rPr lang="it-IT" dirty="0" smtClean="0"/>
              <a:t> proposta per 5 anni, ma con valutazione annuale (e </a:t>
            </a:r>
            <a:r>
              <a:rPr lang="it-IT" dirty="0" err="1" smtClean="0"/>
              <a:t>possibilita’</a:t>
            </a:r>
            <a:r>
              <a:rPr lang="it-IT" dirty="0" smtClean="0"/>
              <a:t> di revoca per «valutazione non adeguata»).</a:t>
            </a:r>
          </a:p>
          <a:p>
            <a:r>
              <a:rPr lang="it-IT" dirty="0" smtClean="0"/>
              <a:t>Le posizione di </a:t>
            </a:r>
            <a:r>
              <a:rPr lang="it-IT" dirty="0" err="1" smtClean="0"/>
              <a:t>responsabilita’</a:t>
            </a:r>
            <a:r>
              <a:rPr lang="it-IT" dirty="0" smtClean="0"/>
              <a:t> per  i D </a:t>
            </a:r>
            <a:r>
              <a:rPr lang="it-IT" dirty="0" smtClean="0"/>
              <a:t>contiene </a:t>
            </a:r>
            <a:r>
              <a:rPr lang="it-IT" dirty="0"/>
              <a:t>1/3 </a:t>
            </a:r>
            <a:r>
              <a:rPr lang="it-IT" dirty="0" smtClean="0"/>
              <a:t>di retribuzione di risultato mentre per </a:t>
            </a:r>
            <a:r>
              <a:rPr lang="it-IT" dirty="0"/>
              <a:t>gli EP </a:t>
            </a:r>
            <a:r>
              <a:rPr lang="it-IT" dirty="0" smtClean="0"/>
              <a:t>ne contiene 1/5 (si </a:t>
            </a:r>
            <a:r>
              <a:rPr lang="it-IT" dirty="0"/>
              <a:t>sarebbe potuto optare anche per il 30%: </a:t>
            </a:r>
            <a:r>
              <a:rPr lang="it-IT" dirty="0" err="1"/>
              <a:t>range</a:t>
            </a:r>
            <a:r>
              <a:rPr lang="it-IT" dirty="0"/>
              <a:t> </a:t>
            </a:r>
            <a:r>
              <a:rPr lang="it-IT" dirty="0" smtClean="0"/>
              <a:t>previsto dal CCNL va dal </a:t>
            </a:r>
            <a:r>
              <a:rPr lang="it-IT" dirty="0"/>
              <a:t>10% al </a:t>
            </a:r>
            <a:r>
              <a:rPr lang="it-IT" dirty="0" smtClean="0"/>
              <a:t>30%)</a:t>
            </a:r>
            <a:r>
              <a:rPr lang="it-IT" dirty="0" smtClean="0"/>
              <a:t>;</a:t>
            </a:r>
            <a:endParaRPr lang="it-IT" dirty="0" smtClean="0"/>
          </a:p>
          <a:p>
            <a:r>
              <a:rPr lang="it-IT" dirty="0" smtClean="0"/>
              <a:t>Tale modello «ACCOMPAGNA» la riorganizzazione dell’ateneo in atto.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16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1° limite:  le risorse economiche sono sostanzialmente uguali a quelle di 10 anni fa.</a:t>
            </a:r>
          </a:p>
          <a:p>
            <a:r>
              <a:rPr lang="it-IT" dirty="0" smtClean="0"/>
              <a:t>2° limite: le risorse economiche per le indennità degli EP attingono al fondo EP </a:t>
            </a:r>
            <a:r>
              <a:rPr lang="it-IT" dirty="0" smtClean="0"/>
              <a:t>definito contrattualmente e non decurtato per le PEO;</a:t>
            </a:r>
            <a:endParaRPr lang="it-IT" dirty="0" smtClean="0"/>
          </a:p>
          <a:p>
            <a:r>
              <a:rPr lang="it-IT" dirty="0" smtClean="0"/>
              <a:t>3° limite: le risorse economiche per le </a:t>
            </a:r>
            <a:r>
              <a:rPr lang="it-IT" dirty="0" err="1" smtClean="0"/>
              <a:t>indennita’</a:t>
            </a:r>
            <a:r>
              <a:rPr lang="it-IT" dirty="0" smtClean="0"/>
              <a:t> per B,C e D attingono al fondo per la contrattazione complessiva (per intendersi quella con cui finanziamo tutto);</a:t>
            </a:r>
          </a:p>
          <a:p>
            <a:r>
              <a:rPr lang="it-IT" dirty="0" smtClean="0"/>
              <a:t>4° limite: per gli EP si prevede la retribuzione </a:t>
            </a:r>
            <a:r>
              <a:rPr lang="it-IT" dirty="0" err="1" smtClean="0"/>
              <a:t>max</a:t>
            </a:r>
            <a:r>
              <a:rPr lang="it-IT" dirty="0" smtClean="0"/>
              <a:t> prevista dal CCNL, per i B,C e D non si giunge alla retribuzione </a:t>
            </a:r>
            <a:r>
              <a:rPr lang="it-IT" dirty="0" err="1" smtClean="0"/>
              <a:t>max</a:t>
            </a:r>
            <a:r>
              <a:rPr lang="it-IT" dirty="0" smtClean="0"/>
              <a:t> prevista dal CCNL per carenza del </a:t>
            </a:r>
            <a:r>
              <a:rPr lang="it-IT" dirty="0" smtClean="0"/>
              <a:t>fondo;</a:t>
            </a:r>
            <a:endParaRPr lang="it-IT" dirty="0" smtClean="0"/>
          </a:p>
          <a:p>
            <a:r>
              <a:rPr lang="it-IT" dirty="0" smtClean="0"/>
              <a:t>5° limite: per ogni posizione </a:t>
            </a:r>
            <a:r>
              <a:rPr lang="it-IT" dirty="0" err="1" smtClean="0"/>
              <a:t>e’</a:t>
            </a:r>
            <a:r>
              <a:rPr lang="it-IT" dirty="0" smtClean="0"/>
              <a:t> prevista una retribuzione di «INGRESSO» (neo-responsabile) e dopo una retribuzione «CONFERMATA»</a:t>
            </a:r>
          </a:p>
          <a:p>
            <a:r>
              <a:rPr lang="it-IT" dirty="0" smtClean="0"/>
              <a:t>6° limite: la riorganizzazione </a:t>
            </a:r>
            <a:r>
              <a:rPr lang="it-IT" dirty="0" err="1" smtClean="0"/>
              <a:t>e’</a:t>
            </a:r>
            <a:r>
              <a:rPr lang="it-IT" dirty="0" smtClean="0"/>
              <a:t> ancora in atto ed ha registrato anche dei «cambiamenti in corsa»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3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279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Cosa ha detto la RSU</a:t>
            </a:r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69750"/>
            <a:ext cx="10679884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RSU ha illustrato i punti (estratti dal verbale della riunione RSU del 19 ottobre 2017) che di seguito riportiamo: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accordo sulle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indennita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contenere 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espresso divieto di travaso di fondi dalla categoria B, C e D alla categoria EP (per evitare quanto accaduto all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UNIPV);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accordo sulle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indennita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parte da un processo di riorganizzazione dell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Ateneo, seppur a tappe, pertanto nessuno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potra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vantare rendite di posizione derivanti dal precedente  accordo: nessun 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ad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personam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le posizioni indicate nel nuovo accordo sulle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indennita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dovranno essere contenute nel modello organizzativo indicato all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Allegato A dell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accordo del 14 giugno 2017. Posizioni organizzative non contenute nel modello organizzativo sono escluse dall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accordo;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le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indennita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di posizione e di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responsabilita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non possono che essere temporanee, verificate annualmente e verificabili nel tempo;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pesatura delle posizioni per le categorie B, C e D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riguardare la struttura dove il dipendente presta servizio e non la valutazione del dipendente;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pesatura delle posizioni per le categorie EP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riguardare la struttura dove il dipendente presta servizio e non la valutazione del dipendente, mentre per quanto attiene la  retribuzione di risultato la valutazione annuale 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vertera</a:t>
            </a:r>
            <a:r>
              <a:rPr kumimoji="0" lang="it-IT" alt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sul dipendente (come da CCNL);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alt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26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3136" y="708398"/>
            <a:ext cx="1130530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importo della retribuzione per la categoria EP non necessariamente deve giungere al massimo previsto dal CCNL (12.912 euro annui lordi); qualora il modello di retribuzione di posizione per la categoria EP non giungesse al massimo previsto allora la retribuzione di risultato potrebbe essere del 30% della retribuzione di posizione attribuita;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nella pesatura delle posizioni si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tener conto della categoria professionale di appartenenza; ogni categoria ha in se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un determinato livello di posizione di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responsabilita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che non da adito a retribuzione o, nel caso degli EP, alla retribuzione minima prevista dal CCNL;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la pesatura delle posizioni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maggiormente valorizzare la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responsabilita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amministrativa 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contabile rispetto la semplice gestione di risorse umane che fanno ad esso riferimento;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 previsioni di posti vacanti di posizioni di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responsabilita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si potranno assegnare incarichi temporanei fino a presa servizio dell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avente diritto; non sono ammessi figure quali Vicari, Reggenti, 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a scavalco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accordo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potra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prevedere alcune condizioni particolari riguardanti la gestione dell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orario di lavoro ed altre condizioni normative connesse al livello di posizione di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responsabilita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accordo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riguardare tutte le tipologie di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indennita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 posizione, risultato, specialistiche, disagio, orarie;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it-IT" altLang="it-IT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accordo </a:t>
            </a:r>
            <a:r>
              <a:rPr lang="it-IT" altLang="it-IT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dovra</a:t>
            </a:r>
            <a:r>
              <a:rPr lang="it-IT" altLang="it-IT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prevedere un periodo di sperimentazione tale da consentire alle parti di verificarne l</a:t>
            </a: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  <a:r>
              <a:rPr lang="it-IT" alt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efficacia e, nel caso, proporre i dovuti correttivi.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61979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2^ versione dopo il confronto con la RSU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La durata dell’attribuzione </a:t>
            </a:r>
            <a:r>
              <a:rPr lang="it-IT" dirty="0" err="1" smtClean="0"/>
              <a:t>e’</a:t>
            </a:r>
            <a:r>
              <a:rPr lang="it-IT" dirty="0" smtClean="0"/>
              <a:t> proposta per 3 anni (anziché 5), ma con valutazione annuale (e </a:t>
            </a:r>
            <a:r>
              <a:rPr lang="it-IT" dirty="0" err="1" smtClean="0"/>
              <a:t>possibilita’</a:t>
            </a:r>
            <a:r>
              <a:rPr lang="it-IT" dirty="0" smtClean="0"/>
              <a:t> di revoca per «valutazione non adeguata»);</a:t>
            </a:r>
          </a:p>
          <a:p>
            <a:r>
              <a:rPr lang="it-IT" dirty="0" smtClean="0"/>
              <a:t>per ogni posizione NON </a:t>
            </a:r>
            <a:r>
              <a:rPr lang="it-IT" dirty="0" err="1" smtClean="0"/>
              <a:t>e’</a:t>
            </a:r>
            <a:r>
              <a:rPr lang="it-IT" dirty="0" smtClean="0"/>
              <a:t> </a:t>
            </a:r>
            <a:r>
              <a:rPr lang="it-IT" dirty="0" err="1" smtClean="0"/>
              <a:t>piu’</a:t>
            </a:r>
            <a:r>
              <a:rPr lang="it-IT" dirty="0" smtClean="0"/>
              <a:t> prevista una retribuzione di «INGRESSO» (neo-responsabile) e dopo una retribuzione «CONFERMATA», ma un’unica retribuzione legata alla pesatura della posizione organizzativa;</a:t>
            </a:r>
          </a:p>
          <a:p>
            <a:r>
              <a:rPr lang="it-IT" dirty="0" err="1" smtClean="0"/>
              <a:t>Sovrapponibilita’</a:t>
            </a:r>
            <a:r>
              <a:rPr lang="it-IT" dirty="0" smtClean="0"/>
              <a:t> degli importi del vecchio accordo e nuovo accordo; considerato che la riorganizzazione </a:t>
            </a:r>
            <a:r>
              <a:rPr lang="it-IT" dirty="0" err="1" smtClean="0"/>
              <a:t>e’</a:t>
            </a:r>
            <a:r>
              <a:rPr lang="it-IT" dirty="0" smtClean="0"/>
              <a:t> in corso evitiamo differenze tra chi ha ancora vecchi importi e chi ha ricevuto nuove </a:t>
            </a:r>
            <a:r>
              <a:rPr lang="it-IT" dirty="0" err="1" smtClean="0"/>
              <a:t>determine</a:t>
            </a:r>
            <a:r>
              <a:rPr lang="it-IT" dirty="0" smtClean="0"/>
              <a:t> organizzative;</a:t>
            </a:r>
          </a:p>
          <a:p>
            <a:r>
              <a:rPr lang="it-IT" dirty="0" smtClean="0"/>
              <a:t>Sono introdotti una serie di elementi di «TRASPARENZA» per poter leggere la pesatura ricevuta per la posizione di </a:t>
            </a:r>
            <a:r>
              <a:rPr lang="it-IT" dirty="0" err="1" smtClean="0"/>
              <a:t>responsabilita’</a:t>
            </a:r>
            <a:r>
              <a:rPr lang="it-IT" dirty="0" smtClean="0"/>
              <a:t> che si ricopre;</a:t>
            </a:r>
          </a:p>
          <a:p>
            <a:r>
              <a:rPr lang="it-IT" dirty="0" smtClean="0"/>
              <a:t>IMPEGNO AD AUMENTARE I FONDI PER LE INDENNITA’ ORARIE;</a:t>
            </a:r>
          </a:p>
          <a:p>
            <a:r>
              <a:rPr lang="it-IT" dirty="0" smtClean="0"/>
              <a:t>IMPEGNO AD AFFRONTARE – SUBITO DOPO L’ACCORDO DELLE POSIZIONI DI RESPONSABILITA’ – UNA REVISIONE DELL’ACCORDO PER LE INDENNITA’ ORARIE.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43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1104</Words>
  <Application>Microsoft Office PowerPoint</Application>
  <PresentationFormat>Personalizzato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   Rappresentanza Sindacale Unitaria (RSU) Università degli Studi di Milano Via F. del Perdono 7 – 20122 Milano rsu@unimi.it  http://users.unimi.it/rsu/  Trattativa sulle Indennita’:  di Posizione e Responsabilita’, Professionali ed Orarie (straordinario, disagiato, etc)</vt:lpstr>
      <vt:lpstr>SITUAZIONE VIGENTE</vt:lpstr>
      <vt:lpstr>Presentazione standard di PowerPoint</vt:lpstr>
      <vt:lpstr>LEGISLAZIONE MUTATA</vt:lpstr>
      <vt:lpstr>Cosa propone l’Amministrazione – 1^ vers.</vt:lpstr>
      <vt:lpstr>Limiti della proposta</vt:lpstr>
      <vt:lpstr>Cosa ha detto la RSU</vt:lpstr>
      <vt:lpstr>Presentazione standard di PowerPoint</vt:lpstr>
      <vt:lpstr>La 2^ versione dopo il confronto con la RSU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Trattativa sulle Indennita’:  di Posizione e Responsabilita’, Professionali ed Orarie (straordinario, disagiato, etc)</dc:title>
  <dc:creator>pagnottaf</dc:creator>
  <cp:lastModifiedBy>Airoldi Alberto</cp:lastModifiedBy>
  <cp:revision>14</cp:revision>
  <dcterms:created xsi:type="dcterms:W3CDTF">2017-11-20T08:11:23Z</dcterms:created>
  <dcterms:modified xsi:type="dcterms:W3CDTF">2017-11-20T11:43:03Z</dcterms:modified>
</cp:coreProperties>
</file>